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122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5" Type="http://schemas.openxmlformats.org/officeDocument/2006/relationships/slide" Target="slides/slide4.xml"/><Relationship Id="rId61" Type="http://schemas.openxmlformats.org/officeDocument/2006/relationships/viewProps" Target="viewProps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notesMaster" Target="notesMasters/notesMaster1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815377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599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4/18/2018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4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5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5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5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5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5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5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5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5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5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3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87299" y="2342299"/>
            <a:ext cx="1756410" cy="17312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4130">
              <a:lnSpc>
                <a:spcPct val="1000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第一课</a:t>
            </a:r>
            <a:endParaRPr sz="3000" dirty="0">
              <a:latin typeface="標楷體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1410"/>
              </a:spcBef>
            </a:pPr>
            <a:r>
              <a:rPr sz="3600" dirty="0" err="1" smtClean="0">
                <a:solidFill>
                  <a:srgbClr val="231F20"/>
                </a:solidFill>
                <a:latin typeface="標楷體"/>
                <a:cs typeface="標楷體"/>
              </a:rPr>
              <a:t>开学了</a:t>
            </a:r>
            <a:endParaRPr sz="3600" dirty="0">
              <a:latin typeface="標楷體"/>
              <a:cs typeface="標楷體"/>
            </a:endParaRPr>
          </a:p>
          <a:p>
            <a:pPr marL="24130">
              <a:lnSpc>
                <a:spcPct val="100000"/>
              </a:lnSpc>
              <a:spcBef>
                <a:spcPts val="1320"/>
              </a:spcBef>
            </a:pPr>
            <a:r>
              <a:rPr sz="2400" b="1" spc="-20" dirty="0">
                <a:solidFill>
                  <a:srgbClr val="075295"/>
                </a:solidFill>
                <a:latin typeface="Times New Roman"/>
                <a:cs typeface="Times New Roman"/>
              </a:rPr>
              <a:t>Schoo</a:t>
            </a:r>
            <a:r>
              <a:rPr sz="2400" b="1" spc="-10" dirty="0">
                <a:solidFill>
                  <a:srgbClr val="075295"/>
                </a:solidFill>
                <a:latin typeface="Times New Roman"/>
                <a:cs typeface="Times New Roman"/>
              </a:rPr>
              <a:t>l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Starts</a:t>
            </a:r>
            <a:endParaRPr sz="24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笔试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bǐshì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088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written test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以外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yǐwài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915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except, other than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874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39458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口头</a:t>
            </a:r>
            <a:endParaRPr sz="14800" dirty="0">
              <a:latin typeface="標楷體"/>
              <a:cs typeface="標楷體"/>
            </a:endParaRPr>
          </a:p>
          <a:p>
            <a:pPr marR="23945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kǒutóu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3775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(Vs-attr) verbal, oral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报告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bàogào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617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report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压力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yālì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515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pressure, stress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说明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shuōmíng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6875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instructions, explanation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清楚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qīngchǔ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256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clear(ly)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位子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wèizi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837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seat, place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旁听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pángtīng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1955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audit,to sit in (on a class)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I-18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分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fēn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07514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</a:t>
            </a:r>
            <a:r>
              <a:rPr 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p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oints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0389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安德思</a:t>
            </a:r>
            <a:endParaRPr sz="14800" dirty="0">
              <a:latin typeface="標楷體"/>
              <a:cs typeface="標楷體"/>
            </a:endParaRPr>
          </a:p>
          <a:p>
            <a:pPr marR="1367155" algn="ctr">
              <a:lnSpc>
                <a:spcPct val="100000"/>
              </a:lnSpc>
              <a:spcBef>
                <a:spcPts val="655"/>
              </a:spcBef>
              <a:tabLst>
                <a:tab pos="13455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Ān	Désī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8876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 man from Honduras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I-19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羡慕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xiànmù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1704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envy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休学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xiūxué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00710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(Vp-sep) to take a break from school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I-21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用功</a:t>
            </a:r>
            <a:endParaRPr sz="14800" dirty="0">
              <a:latin typeface="標楷體"/>
              <a:cs typeface="標楷體"/>
            </a:endParaRPr>
          </a:p>
          <a:p>
            <a:pPr marL="635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yònggōng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7754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diligent, conscientious (as a student)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I-22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行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283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to be all right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467646" y="942851"/>
            <a:ext cx="54070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I-23</a:t>
            </a:r>
            <a:endParaRPr sz="3000" dirty="0">
              <a:latin typeface="Times New Roman"/>
              <a:cs typeface="Times New Roman"/>
            </a:endParaRPr>
          </a:p>
          <a:p>
            <a:pPr marR="3189605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转</a:t>
            </a:r>
            <a:endParaRPr sz="14800" dirty="0">
              <a:latin typeface="標楷體"/>
              <a:cs typeface="標楷體"/>
            </a:endParaRPr>
          </a:p>
          <a:p>
            <a:pPr marR="31896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zhuǎn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8464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transfer (to a diﬀerent major)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I-24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原来</a:t>
            </a:r>
            <a:endParaRPr sz="14800" dirty="0">
              <a:latin typeface="標楷體"/>
              <a:cs typeface="標楷體"/>
            </a:endParaRPr>
          </a:p>
          <a:p>
            <a:pPr marR="24022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yuánlái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784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originally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I-25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会计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kuàijì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237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accounting, an accountant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I-26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热门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rèmén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2315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highly popular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491220" cy="50539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I-27</a:t>
            </a:r>
            <a:endParaRPr sz="3000" dirty="0">
              <a:latin typeface="Times New Roman"/>
              <a:cs typeface="Times New Roman"/>
            </a:endParaRPr>
          </a:p>
          <a:p>
            <a:pPr marR="10541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熬夜</a:t>
            </a:r>
            <a:endParaRPr sz="14800" dirty="0">
              <a:latin typeface="標楷體"/>
              <a:cs typeface="標楷體"/>
            </a:endParaRPr>
          </a:p>
          <a:p>
            <a:pPr marR="10541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áoyè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stay up all night, to burn the midnight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45465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oil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I-28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当</a:t>
            </a:r>
            <a:endParaRPr sz="14800" dirty="0">
              <a:latin typeface="標楷體"/>
              <a:cs typeface="標楷體"/>
            </a:endParaRPr>
          </a:p>
          <a:p>
            <a:pPr marL="635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949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fail a course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0389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罗珊蒂</a:t>
            </a:r>
            <a:endParaRPr sz="14800" dirty="0">
              <a:latin typeface="標楷體"/>
              <a:cs typeface="標楷體"/>
            </a:endParaRPr>
          </a:p>
          <a:p>
            <a:pPr marR="1366520" algn="ctr">
              <a:lnSpc>
                <a:spcPct val="100000"/>
              </a:lnSpc>
              <a:spcBef>
                <a:spcPts val="655"/>
              </a:spcBef>
              <a:tabLst>
                <a:tab pos="1701164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Luó	Shāndì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8533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 woman from Indonesia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I-29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恐怕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kǒngpà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5105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(I am) afraid that, probably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口才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kǒucái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962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speaking skills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I-31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事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85140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issue, matte</a:t>
            </a:r>
            <a:r>
              <a:rPr sz="3200" spc="-135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event, thing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I-32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迟到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chídào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2354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to be late (in arrival)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I-33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差一点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  <a:tabLst>
                <a:tab pos="1497330" algn="l"/>
                <a:tab pos="243713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chà	yì	diǎn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0177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barel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nearl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almost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这样下去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zhèyàng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xiàqù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83299" y="5745018"/>
            <a:ext cx="386397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if it goes on like this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I-34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I-35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没办法</a:t>
            </a:r>
            <a:endParaRPr sz="14800" dirty="0">
              <a:latin typeface="標楷體"/>
              <a:cs typeface="標楷體"/>
            </a:endParaRPr>
          </a:p>
          <a:p>
            <a:pPr marR="1461135" algn="ctr">
              <a:lnSpc>
                <a:spcPct val="100000"/>
              </a:lnSpc>
              <a:spcBef>
                <a:spcPts val="655"/>
              </a:spcBef>
              <a:tabLst>
                <a:tab pos="15995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méi	bànfǎ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18197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there's no wa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there's nothing that can be done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024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R="14300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独生女</a:t>
            </a:r>
            <a:endParaRPr sz="14800" dirty="0">
              <a:latin typeface="標楷體"/>
              <a:cs typeface="標楷體"/>
            </a:endParaRPr>
          </a:p>
          <a:p>
            <a:pPr marR="14300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dúshēngnǚ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2651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only child (girl)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私立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sīlì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549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(Vs-attr) private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理想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lǐxiǎng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162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ideal, aspired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0389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何雅婷</a:t>
            </a:r>
            <a:endParaRPr sz="14800" dirty="0">
              <a:latin typeface="標楷體"/>
              <a:cs typeface="標楷體"/>
            </a:endParaRPr>
          </a:p>
          <a:p>
            <a:pPr marR="13665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Hé</a:t>
            </a:r>
            <a:r>
              <a:rPr sz="7200" spc="-27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Yǎtíng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18846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 woman from</a:t>
            </a:r>
            <a:r>
              <a:rPr sz="3200" spc="-60" dirty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sz="3200" spc="-225" dirty="0">
                <a:solidFill>
                  <a:srgbClr val="231F20"/>
                </a:solidFill>
                <a:latin typeface="Times New Roman"/>
                <a:cs typeface="Times New Roman"/>
              </a:rPr>
              <a:t>T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aiwan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合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415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tally with, to match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痛苦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tòngkǔ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008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painful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科系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kēxì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4265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(academic) department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放弃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fàngqì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1711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give up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不管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bùguǎn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0088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(Conj) no matte</a:t>
            </a:r>
            <a:r>
              <a:rPr sz="3200" spc="-135" dirty="0">
                <a:solidFill>
                  <a:srgbClr val="231F20"/>
                </a:solidFill>
                <a:latin typeface="Times New Roman"/>
                <a:cs typeface="Times New Roman"/>
              </a:rPr>
              <a:t>r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regardless of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反对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fǎnduì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7891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oppose, to be against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个性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gèxìng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974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personality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09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45808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活泼</a:t>
            </a:r>
            <a:endParaRPr sz="14800" dirty="0">
              <a:latin typeface="標楷體"/>
              <a:cs typeface="標楷體"/>
            </a:endParaRPr>
          </a:p>
          <a:p>
            <a:pPr marR="24580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huópō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8152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livel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bubbl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vivacious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外语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wàiyǔ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43407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foreign language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担心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dānxīn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1880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worry about, to fret over with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开学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kāixué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4455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(school) to start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填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tián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6264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ﬁll out (a form)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表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biǎo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633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a form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办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104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deal with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手续</a:t>
            </a:r>
            <a:endParaRPr sz="14800" dirty="0">
              <a:latin typeface="標楷體"/>
              <a:cs typeface="標楷體"/>
            </a:endParaRPr>
          </a:p>
          <a:p>
            <a:pPr marR="24657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shǒuxù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4739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procedures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申请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shēnqǐng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876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apply for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成绩单</a:t>
            </a:r>
            <a:endParaRPr sz="14800" dirty="0">
              <a:latin typeface="標楷體"/>
              <a:cs typeface="標楷體"/>
            </a:endParaRPr>
          </a:p>
          <a:p>
            <a:pPr marR="1524635" algn="ctr">
              <a:lnSpc>
                <a:spcPct val="100000"/>
              </a:lnSpc>
              <a:spcBef>
                <a:spcPts val="655"/>
              </a:spcBef>
              <a:tabLst>
                <a:tab pos="2920365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chéngjī	dān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3592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report card, transcripts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考上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kǎoshàng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4980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test into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977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II-21</a:t>
            </a:r>
            <a:endParaRPr sz="3000" dirty="0">
              <a:latin typeface="Times New Roman"/>
              <a:cs typeface="Times New Roman"/>
            </a:endParaRPr>
          </a:p>
          <a:p>
            <a:pPr marR="15252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推荐信</a:t>
            </a:r>
            <a:endParaRPr sz="14800" dirty="0">
              <a:latin typeface="標楷體"/>
              <a:cs typeface="標楷體"/>
            </a:endParaRPr>
          </a:p>
          <a:p>
            <a:pPr marR="1524635" algn="ctr">
              <a:lnSpc>
                <a:spcPct val="100000"/>
              </a:lnSpc>
              <a:spcBef>
                <a:spcPts val="655"/>
              </a:spcBef>
              <a:tabLst>
                <a:tab pos="256540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tuījiàn	xìn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2379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．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 letter of recommendation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9" y="942851"/>
            <a:ext cx="8395970" cy="50539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R="1016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班</a:t>
            </a:r>
            <a:endParaRPr sz="14800" dirty="0">
              <a:latin typeface="標楷體"/>
              <a:cs typeface="標楷體"/>
            </a:endParaRPr>
          </a:p>
          <a:p>
            <a:pPr marR="1016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bān</a:t>
            </a:r>
            <a:endParaRPr sz="7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815"/>
              </a:spcBef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class, i.e., the students (not the classroom or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925017"/>
            <a:ext cx="18199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the course)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新生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xīnshēng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441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new student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1593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R="324612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严</a:t>
            </a:r>
            <a:endParaRPr sz="14800" dirty="0">
              <a:latin typeface="標楷體"/>
              <a:cs typeface="標楷體"/>
            </a:endParaRPr>
          </a:p>
          <a:p>
            <a:pPr marR="32461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555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strict, stern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口试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kǒushì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9894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oral test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Words>567</Words>
  <Application>Microsoft Office PowerPoint</Application>
  <PresentationFormat>如螢幕大小 (4:3)</PresentationFormat>
  <Paragraphs>229</Paragraphs>
  <Slides>57</Slides>
  <Notes>57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57</vt:i4>
      </vt:variant>
    </vt:vector>
  </HeadingPairs>
  <TitlesOfParts>
    <vt:vector size="62" baseType="lpstr">
      <vt:lpstr>Yu Gothic UI Semibold</vt:lpstr>
      <vt:lpstr>標楷體</vt:lpstr>
      <vt:lpstr>Calibri</vt:lpstr>
      <vt:lpstr>Times New Roman</vt:lpstr>
      <vt:lpstr>Office Theme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这样下去 zhèyàng xiàqù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</cp:revision>
  <dcterms:created xsi:type="dcterms:W3CDTF">2017-05-11T16:59:40Z</dcterms:created>
  <dcterms:modified xsi:type="dcterms:W3CDTF">2018-04-18T08:48:18Z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2017-05-11T00:00:00Z</vt:filetime>
  </property>
  <property fmtid="{D5CDD505-2E9C-101B-9397-08002B2CF9AE}" pid="3" name="LastSaved">
    <vt:filetime>2017-05-11T00:00:00Z</vt:filetime>
  </property>
</Properties>
</file>