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21413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presProps" Target="presProps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90" Type="http://schemas.openxmlformats.org/officeDocument/2006/relationships/viewProps" Target="viewProps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notesMaster" Target="notesMasters/notesMaster1.xml"/><Relationship Id="rId9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tableStyles" Target="tableStyles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571362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49300" y="2129498"/>
            <a:ext cx="7645400" cy="1270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0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24532" y="3967923"/>
            <a:ext cx="7494935" cy="914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200" b="0" i="0">
                <a:solidFill>
                  <a:srgbClr val="075295"/>
                </a:solidFill>
                <a:latin typeface="Times New Roman"/>
                <a:cs typeface="Times New Roman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66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4557" y="1839216"/>
            <a:ext cx="8314885" cy="18478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6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4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5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5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5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5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5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5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5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5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5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5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5.xml"/></Relationships>
</file>

<file path=ppt/slides/_rels/slide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5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5.xml"/></Relationships>
</file>

<file path=ppt/slides/_rels/slide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4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3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9" y="3006899"/>
            <a:ext cx="2311400" cy="4572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>
                <a:solidFill>
                  <a:srgbClr val="231F20"/>
                </a:solidFill>
                <a:latin typeface="標楷體"/>
                <a:cs typeface="標楷體"/>
              </a:rPr>
              <a:t>我想做自己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3692041"/>
            <a:ext cx="3246120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I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Just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35" dirty="0">
                <a:solidFill>
                  <a:srgbClr val="075295"/>
                </a:solidFill>
                <a:latin typeface="Times New Roman"/>
                <a:cs typeface="Times New Roman"/>
              </a:rPr>
              <a:t>W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ant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to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Be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Myself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第八课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其实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14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in fact, actually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公务员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3174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gōngwù	yuán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892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civil servant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476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3438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烦</a:t>
            </a:r>
            <a:endParaRPr sz="14800" dirty="0">
              <a:latin typeface="標楷體"/>
              <a:cs typeface="標楷體"/>
            </a:endParaRPr>
          </a:p>
          <a:p>
            <a:pPr marR="33343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2552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a "drag", a pain in the neck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听话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tīnghuà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360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(Vs-sep) to listen, to obey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失业率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shīyèlǜ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4047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unemployment rate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门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58240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measure word for academic courses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读书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dúshū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295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study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学分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xuéfēn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8172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(academic) credits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修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77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take (courses)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专心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zhuānxīn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320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focus on, concentrate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整夜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zhěngyè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351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all night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修课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xiūkè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998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take a class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辅系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fǔxì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258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minor (in college)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疯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183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go craz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be insane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夸张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kuāzhāng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160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exaggerated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举行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jǔxíng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1201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hold (a conference, exhibition)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遗憾</a:t>
            </a:r>
            <a:endParaRPr sz="14800" dirty="0">
              <a:latin typeface="標楷體"/>
              <a:cs typeface="標楷體"/>
            </a:endParaRPr>
          </a:p>
          <a:p>
            <a:pPr marR="10541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yíhàn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regretful (that something undesirable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43326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happened), a pit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 shame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儿子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érzi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2560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期望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qíwàng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22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expectations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状元</a:t>
            </a:r>
            <a:endParaRPr sz="14800" dirty="0">
              <a:latin typeface="標楷體"/>
              <a:cs typeface="標楷體"/>
            </a:endParaRPr>
          </a:p>
          <a:p>
            <a:pPr marR="1047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zhuàngyuán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top-ranking in a public exam (originally the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82657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person with the highest marks on the imperial test)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努力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nǔlì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095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diligent 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开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164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turn on, to power 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怎么回事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zěnme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huíshì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295846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6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What's wrong?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大喊大叫</a:t>
            </a:r>
          </a:p>
          <a:p>
            <a:pPr marL="635" algn="ctr">
              <a:lnSpc>
                <a:spcPct val="100000"/>
              </a:lnSpc>
              <a:spcBef>
                <a:spcPts val="655"/>
              </a:spcBef>
              <a:tabLst>
                <a:tab pos="2412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dàhǎn	dàjiào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449643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yell, yelling, shouting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I-31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期中考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3174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qízhōng	kǎo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2831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mid-term exam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密集班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70243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mìjí	bān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6357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intensive course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I-33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毕业展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18027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bìyè	zhǎn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2209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graduation exhibition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服装设计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fúzhuāng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shèjì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289306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fashion design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I-35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医学系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22599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yīxué	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9356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department of medicine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6663" y="1989799"/>
            <a:ext cx="8151495" cy="314188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12000" dirty="0" err="1" smtClean="0">
                <a:solidFill>
                  <a:srgbClr val="231F20"/>
                </a:solidFill>
                <a:latin typeface="標楷體"/>
                <a:cs typeface="標楷體"/>
              </a:rPr>
              <a:t>行行出状元</a:t>
            </a:r>
            <a:endParaRPr sz="12000" dirty="0">
              <a:latin typeface="標楷體"/>
              <a:cs typeface="標楷體"/>
            </a:endParaRPr>
          </a:p>
          <a:p>
            <a:pPr algn="ctr">
              <a:lnSpc>
                <a:spcPct val="100000"/>
              </a:lnSpc>
              <a:spcBef>
                <a:spcPts val="2860"/>
              </a:spcBef>
              <a:tabLst>
                <a:tab pos="3152775" algn="l"/>
                <a:tab pos="4443730" algn="l"/>
              </a:tabLst>
            </a:pPr>
            <a:r>
              <a:rPr sz="6000" dirty="0">
                <a:solidFill>
                  <a:srgbClr val="075295"/>
                </a:solidFill>
                <a:latin typeface="Times New Roman"/>
                <a:cs typeface="Times New Roman"/>
              </a:rPr>
              <a:t>hángháng	chū	zhuàngyuán</a:t>
            </a:r>
            <a:endParaRPr sz="60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95122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there is a leader in every industry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I-36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冠军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guànjūn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777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champion, championship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大赛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dàsài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5831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 majo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usually international, competition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灯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530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light, lamp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通过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tōngguò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253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(Vpt) to pass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高级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gāojí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787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high level, advanced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硕士</a:t>
            </a:r>
            <a:endParaRPr sz="14800" dirty="0">
              <a:latin typeface="標楷體"/>
              <a:cs typeface="標楷體"/>
            </a:endParaRPr>
          </a:p>
          <a:p>
            <a:pPr marR="23704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shuòshì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908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master's degree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面试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miànshì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26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interview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却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què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171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but, yet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国中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guózhōng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557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junior middle school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学历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xuélì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853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educational background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拒绝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jùjué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11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reject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引起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yǐnqǐ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38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(Vpt) to stir up, generate, cause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弹性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tánxìng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720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ﬂexibility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电玩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diànwán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761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video game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改变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gǎibiàn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861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unde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go change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制度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zhìdù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205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system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基础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jīchǔ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450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foundation, fundamentals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认真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rènzhēn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5470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earnest, serious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公平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gōngpíng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13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fair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出生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425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be born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517874" y="942851"/>
            <a:ext cx="5419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33032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穷</a:t>
            </a:r>
            <a:endParaRPr sz="14800" dirty="0">
              <a:latin typeface="標楷體"/>
              <a:cs typeface="標楷體"/>
            </a:endParaRPr>
          </a:p>
          <a:p>
            <a:pPr marR="3303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qióng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94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poor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父亲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fùqīn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389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father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母亲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mǔqīn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427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mother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学徒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xuétú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837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apprentice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球赛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qiúsài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828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ball game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吃苦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chīkǔ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2965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(Vs-sep) experience tough times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明白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míngbái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63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understand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当兵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dāngbīng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27455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be a soldie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do military service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认字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rènzì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592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learn characters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烘焙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hōngbèi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764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bake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学习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xuéxí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9008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study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技术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jìshù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494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skills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艺术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yìshù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120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经过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jīngguò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2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(Prep) after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终于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zhōngyú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367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ﬁnally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激动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jīdòng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260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excited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II-33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亿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768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100 million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27795" y="942851"/>
            <a:ext cx="64103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II-34</a:t>
            </a:r>
            <a:endParaRPr sz="3000" dirty="0">
              <a:latin typeface="Times New Roman"/>
              <a:cs typeface="Times New Roman"/>
            </a:endParaRPr>
          </a:p>
          <a:p>
            <a:pPr marR="231330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梦想</a:t>
            </a:r>
            <a:endParaRPr sz="14800" dirty="0">
              <a:latin typeface="標楷體"/>
              <a:cs typeface="標楷體"/>
            </a:endParaRPr>
          </a:p>
          <a:p>
            <a:pPr marR="23126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mèngxiǎng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496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dream, ideals (not during sleep)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成为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chéngwéi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892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(Vpt) to become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II-36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企业家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qìyèjiā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451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entrepreneur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分店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fēndiàn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076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branch store, branch oﬃce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原因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yuányīn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5196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reason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录取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lùqǔ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724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accept (application), to admit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53246" y="942851"/>
            <a:ext cx="638429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II-40</a:t>
            </a:r>
            <a:endParaRPr sz="3000" dirty="0">
              <a:latin typeface="Times New Roman"/>
              <a:cs typeface="Times New Roman"/>
            </a:endParaRPr>
          </a:p>
          <a:p>
            <a:pPr marR="233870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成功</a:t>
            </a:r>
            <a:endParaRPr sz="14800" dirty="0">
              <a:latin typeface="標楷體"/>
              <a:cs typeface="標楷體"/>
            </a:endParaRPr>
          </a:p>
          <a:p>
            <a:pPr marR="23387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chénggōng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19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successful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鼓励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gǔlì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787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encourage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II-42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吴宝春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Wú	Bǎochūn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9239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famous baker from</a:t>
            </a:r>
            <a:r>
              <a:rPr sz="3200" spc="-6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2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aiwan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喊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911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yell, shout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II-43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新加坡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Xīnjiāpō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8186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Singapore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日文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Rìwén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26288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Japanese language or writing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ctrTitle"/>
          </p:nvPr>
        </p:nvSpPr>
        <p:spPr>
          <a:xfrm>
            <a:off x="749300" y="2129498"/>
            <a:ext cx="7645400" cy="153888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1990"/>
              </a:lnSpc>
            </a:pPr>
            <a:r>
              <a:rPr dirty="0" err="1" smtClean="0"/>
              <a:t>世界面包大赛</a:t>
            </a:r>
            <a:endParaRPr dirty="0"/>
          </a:p>
        </p:txBody>
      </p:sp>
      <p:sp>
        <p:nvSpPr>
          <p:cNvPr id="5" name="object 5"/>
          <p:cNvSpPr txBox="1"/>
          <p:nvPr/>
        </p:nvSpPr>
        <p:spPr>
          <a:xfrm>
            <a:off x="383299" y="5745018"/>
            <a:ext cx="431228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6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The Bakery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60" dirty="0">
                <a:solidFill>
                  <a:srgbClr val="231F20"/>
                </a:solidFill>
                <a:latin typeface="Times New Roman"/>
                <a:cs typeface="Times New Roman"/>
              </a:rPr>
              <a:t>W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orld Cup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subTitle" idx="4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8605"/>
              </a:lnSpc>
              <a:tabLst>
                <a:tab pos="2222500" algn="l"/>
                <a:tab pos="5600065" algn="l"/>
              </a:tabLst>
            </a:pPr>
            <a:r>
              <a:rPr dirty="0"/>
              <a:t>shìjiè	miànbāo	dàsài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II-45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414557" y="1839216"/>
            <a:ext cx="8314885" cy="20313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23010" marR="5080" indent="-1210945">
              <a:lnSpc>
                <a:spcPct val="100000"/>
              </a:lnSpc>
            </a:pPr>
            <a:r>
              <a:rPr dirty="0" err="1" smtClean="0">
                <a:latin typeface="Times New Roman"/>
                <a:cs typeface="Times New Roman"/>
              </a:rPr>
              <a:t>EMBA</a:t>
            </a:r>
            <a:r>
              <a:rPr dirty="0" err="1" smtClean="0"/>
              <a:t>（高级管理人员</a:t>
            </a:r>
            <a:r>
              <a:rPr dirty="0" smtClean="0"/>
              <a:t> </a:t>
            </a:r>
            <a:r>
              <a:rPr dirty="0" err="1" smtClean="0"/>
              <a:t>工商管理硕士</a:t>
            </a:r>
            <a:r>
              <a:rPr dirty="0" smtClean="0"/>
              <a:t>）</a:t>
            </a:r>
            <a:endParaRPr dirty="0"/>
          </a:p>
        </p:txBody>
      </p:sp>
      <p:sp>
        <p:nvSpPr>
          <p:cNvPr id="5" name="object 5"/>
          <p:cNvSpPr txBox="1"/>
          <p:nvPr/>
        </p:nvSpPr>
        <p:spPr>
          <a:xfrm>
            <a:off x="383299" y="5925017"/>
            <a:ext cx="26219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Administration)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3956101"/>
            <a:ext cx="8336280" cy="214161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628900" marR="5080" indent="-2574925">
              <a:lnSpc>
                <a:spcPct val="100000"/>
              </a:lnSpc>
            </a:pPr>
            <a:r>
              <a:rPr sz="4000" dirty="0">
                <a:solidFill>
                  <a:srgbClr val="075295"/>
                </a:solidFill>
                <a:latin typeface="Times New Roman"/>
                <a:cs typeface="Times New Roman"/>
              </a:rPr>
              <a:t>EMBA (gāojí guǎnlǐ rényuán gōngshāng </a:t>
            </a:r>
            <a:r>
              <a:rPr sz="4000" dirty="0" err="1">
                <a:solidFill>
                  <a:srgbClr val="075295"/>
                </a:solidFill>
                <a:latin typeface="Times New Roman"/>
                <a:cs typeface="Times New Roman"/>
              </a:rPr>
              <a:t>guǎnlǐ</a:t>
            </a:r>
            <a:r>
              <a:rPr sz="40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40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shuòshì</a:t>
            </a:r>
            <a:r>
              <a:rPr sz="4000" dirty="0" smtClean="0">
                <a:solidFill>
                  <a:srgbClr val="075295"/>
                </a:solidFill>
                <a:latin typeface="Times New Roman"/>
                <a:cs typeface="Times New Roman"/>
              </a:rPr>
              <a:t>)</a:t>
            </a:r>
            <a:endParaRPr sz="4000" dirty="0" smtClean="0">
              <a:latin typeface="Times New Roman"/>
              <a:cs typeface="Times New Roman"/>
            </a:endParaRPr>
          </a:p>
          <a:p>
            <a:pPr marL="12700">
              <a:lnSpc>
                <a:spcPts val="3835"/>
              </a:lnSpc>
              <a:spcBef>
                <a:spcPts val="3325"/>
              </a:spcBef>
              <a:buClr>
                <a:srgbClr val="231F20"/>
              </a:buClr>
              <a:tabLst>
                <a:tab pos="520700" algn="l"/>
              </a:tabLst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6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EMBA</a:t>
            </a:r>
            <a:r>
              <a:rPr sz="3200" spc="-18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(Executive Master of Business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II-46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II-47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小时候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  <a:tabLst>
                <a:tab pos="18027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	shíhòu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9694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6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in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one's childhood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大开眼界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dàkāi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yǎnjiè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473773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6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have one's eyes opened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II-48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270000" y="1811998"/>
            <a:ext cx="6604000" cy="34753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148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</a:t>
            </a:r>
            <a:r>
              <a:rPr sz="14800" spc="-37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sz="148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分之</a:t>
            </a:r>
            <a:r>
              <a:rPr sz="14800" spc="-37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sz="148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Y</a:t>
            </a:r>
            <a:endParaRPr sz="148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33655" algn="ctr">
              <a:lnSpc>
                <a:spcPct val="100000"/>
              </a:lnSpc>
              <a:spcBef>
                <a:spcPts val="655"/>
              </a:spcBef>
              <a:tabLst>
                <a:tab pos="922019" algn="l"/>
                <a:tab pos="231838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	fēn	zhī</a:t>
            </a:r>
            <a:r>
              <a:rPr sz="7200" spc="-27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794829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6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pattern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for indicating percentages or fractions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公职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gōngzhí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699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government posts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799</Words>
  <Application>Microsoft Office PowerPoint</Application>
  <PresentationFormat>如螢幕大小 (4:3)</PresentationFormat>
  <Paragraphs>344</Paragraphs>
  <Slides>86</Slides>
  <Notes>86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86</vt:i4>
      </vt:variant>
    </vt:vector>
  </HeadingPairs>
  <TitlesOfParts>
    <vt:vector size="92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怎么回事 zěnme huíshì</vt:lpstr>
      <vt:lpstr>大喊大叫 dàhǎn dàjiào</vt:lpstr>
      <vt:lpstr>PowerPoint 簡報</vt:lpstr>
      <vt:lpstr>PowerPoint 簡報</vt:lpstr>
      <vt:lpstr>PowerPoint 簡報</vt:lpstr>
      <vt:lpstr>服装设计 fúzhuāng shèjì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世界面包大赛</vt:lpstr>
      <vt:lpstr>PowerPoint 簡報</vt:lpstr>
      <vt:lpstr>PowerPoint 簡報</vt:lpstr>
      <vt:lpstr>大开眼界 dàkāi yǎnjiè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2017-05-11T17:04:10Z</dcterms:created>
  <dcterms:modified xsi:type="dcterms:W3CDTF">2018-04-18T09:24:29Z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