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jpg" ContentType="image/jp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ppt/notesSlides/notesSlide46.xml" ContentType="application/vnd.openxmlformats-officedocument.presentationml.notesSlide+xml"/>
  <Override PartName="/ppt/notesSlides/notesSlide47.xml" ContentType="application/vnd.openxmlformats-officedocument.presentationml.notesSlide+xml"/>
  <Override PartName="/ppt/notesSlides/notesSlide48.xml" ContentType="application/vnd.openxmlformats-officedocument.presentationml.notesSlide+xml"/>
  <Override PartName="/ppt/notesSlides/notesSlide49.xml" ContentType="application/vnd.openxmlformats-officedocument.presentationml.notesSlide+xml"/>
  <Override PartName="/ppt/notesSlides/notesSlide50.xml" ContentType="application/vnd.openxmlformats-officedocument.presentationml.notesSlide+xml"/>
  <Override PartName="/ppt/notesSlides/notesSlide51.xml" ContentType="application/vnd.openxmlformats-officedocument.presentationml.notesSlide+xml"/>
  <Override PartName="/ppt/notesSlides/notesSlide52.xml" ContentType="application/vnd.openxmlformats-officedocument.presentationml.notesSlide+xml"/>
  <Override PartName="/ppt/notesSlides/notesSlide53.xml" ContentType="application/vnd.openxmlformats-officedocument.presentationml.notesSlide+xml"/>
  <Override PartName="/ppt/notesSlides/notesSlide54.xml" ContentType="application/vnd.openxmlformats-officedocument.presentationml.notesSlide+xml"/>
  <Override PartName="/ppt/notesSlides/notesSlide55.xml" ContentType="application/vnd.openxmlformats-officedocument.presentationml.notesSlide+xml"/>
  <Override PartName="/ppt/notesSlides/notesSlide56.xml" ContentType="application/vnd.openxmlformats-officedocument.presentationml.notesSlide+xml"/>
  <Override PartName="/ppt/notesSlides/notesSlide57.xml" ContentType="application/vnd.openxmlformats-officedocument.presentationml.notesSlide+xml"/>
  <Override PartName="/ppt/notesSlides/notesSlide58.xml" ContentType="application/vnd.openxmlformats-officedocument.presentationml.notesSlide+xml"/>
  <Override PartName="/ppt/notesSlides/notesSlide59.xml" ContentType="application/vnd.openxmlformats-officedocument.presentationml.notesSlide+xml"/>
  <Override PartName="/ppt/notesSlides/notesSlide60.xml" ContentType="application/vnd.openxmlformats-officedocument.presentationml.notesSlide+xml"/>
  <Override PartName="/ppt/notesSlides/notesSlide61.xml" ContentType="application/vnd.openxmlformats-officedocument.presentationml.notesSlide+xml"/>
  <Override PartName="/ppt/notesSlides/notesSlide62.xml" ContentType="application/vnd.openxmlformats-officedocument.presentationml.notesSlide+xml"/>
  <Override PartName="/ppt/notesSlides/notesSlide63.xml" ContentType="application/vnd.openxmlformats-officedocument.presentationml.notesSlide+xml"/>
  <Override PartName="/ppt/notesSlides/notesSlide64.xml" ContentType="application/vnd.openxmlformats-officedocument.presentationml.notesSlide+xml"/>
  <Override PartName="/ppt/notesSlides/notesSlide65.xml" ContentType="application/vnd.openxmlformats-officedocument.presentationml.notesSlide+xml"/>
  <Override PartName="/ppt/notesSlides/notesSlide66.xml" ContentType="application/vnd.openxmlformats-officedocument.presentationml.notesSlide+xml"/>
  <Override PartName="/ppt/notesSlides/notesSlide67.xml" ContentType="application/vnd.openxmlformats-officedocument.presentationml.notesSlide+xml"/>
  <Override PartName="/ppt/notesSlides/notesSlide68.xml" ContentType="application/vnd.openxmlformats-officedocument.presentationml.notesSlide+xml"/>
  <Override PartName="/ppt/notesSlides/notesSlide69.xml" ContentType="application/vnd.openxmlformats-officedocument.presentationml.notesSlide+xml"/>
  <Override PartName="/ppt/notesSlides/notesSlide70.xml" ContentType="application/vnd.openxmlformats-officedocument.presentationml.notesSlide+xml"/>
  <Override PartName="/ppt/notesSlides/notesSlide71.xml" ContentType="application/vnd.openxmlformats-officedocument.presentationml.notesSlide+xml"/>
  <Override PartName="/ppt/notesSlides/notesSlide72.xml" ContentType="application/vnd.openxmlformats-officedocument.presentationml.notesSlide+xml"/>
  <Override PartName="/ppt/notesSlides/notesSlide73.xml" ContentType="application/vnd.openxmlformats-officedocument.presentationml.notesSlide+xml"/>
  <Override PartName="/ppt/notesSlides/notesSlide74.xml" ContentType="application/vnd.openxmlformats-officedocument.presentationml.notesSlide+xml"/>
  <Override PartName="/ppt/notesSlides/notesSlide75.xml" ContentType="application/vnd.openxmlformats-officedocument.presentationml.notesSlide+xml"/>
  <Override PartName="/ppt/notesSlides/notesSlide7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8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  <p:sldId id="312" r:id="rId58"/>
    <p:sldId id="313" r:id="rId59"/>
    <p:sldId id="314" r:id="rId60"/>
    <p:sldId id="315" r:id="rId61"/>
    <p:sldId id="316" r:id="rId62"/>
    <p:sldId id="317" r:id="rId63"/>
    <p:sldId id="318" r:id="rId64"/>
    <p:sldId id="319" r:id="rId65"/>
    <p:sldId id="320" r:id="rId66"/>
    <p:sldId id="321" r:id="rId67"/>
    <p:sldId id="322" r:id="rId68"/>
    <p:sldId id="323" r:id="rId69"/>
    <p:sldId id="324" r:id="rId70"/>
    <p:sldId id="325" r:id="rId71"/>
    <p:sldId id="326" r:id="rId72"/>
    <p:sldId id="327" r:id="rId73"/>
    <p:sldId id="328" r:id="rId74"/>
    <p:sldId id="329" r:id="rId75"/>
    <p:sldId id="330" r:id="rId76"/>
    <p:sldId id="331" r:id="rId77"/>
  </p:sldIdLst>
  <p:sldSz cx="9144000" cy="6858000" type="screen4x3"/>
  <p:notesSz cx="9144000" cy="6858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1122" y="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16" Type="http://schemas.openxmlformats.org/officeDocument/2006/relationships/slide" Target="slides/slide15.xml"/><Relationship Id="rId11" Type="http://schemas.openxmlformats.org/officeDocument/2006/relationships/slide" Target="slides/slide10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74" Type="http://schemas.openxmlformats.org/officeDocument/2006/relationships/slide" Target="slides/slide73.xml"/><Relationship Id="rId79" Type="http://schemas.openxmlformats.org/officeDocument/2006/relationships/presProps" Target="presProps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82" Type="http://schemas.openxmlformats.org/officeDocument/2006/relationships/tableStyles" Target="tableStyles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slide" Target="slides/slide76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viewProps" Target="viewProps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notesMaster" Target="notesMasters/notesMaster1.xml"/><Relationship Id="rId8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2" Type="http://schemas.openxmlformats.org/officeDocument/2006/relationships/slide" Target="slides/slide1.xml"/><Relationship Id="rId29" Type="http://schemas.openxmlformats.org/officeDocument/2006/relationships/slide" Target="slides/slide28.xml"/><Relationship Id="rId24" Type="http://schemas.openxmlformats.org/officeDocument/2006/relationships/slide" Target="slides/slide23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66" Type="http://schemas.openxmlformats.org/officeDocument/2006/relationships/slide" Target="slides/slide65.xml"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4333794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0.xml"/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1.xml"/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2.xml"/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3.xml"/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4.xml"/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5.xml"/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6.xml"/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7.xml"/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8.xml"/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9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0.xml"/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1.xml"/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2.xml"/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3.xml"/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4.xml"/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5.xml"/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6.xml"/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7.xml"/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8.xml"/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9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0.xml"/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1.xml"/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2.xml"/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3.xml"/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4.xml"/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5.xml"/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6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Slid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799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59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00100" y="1824698"/>
            <a:ext cx="7543800" cy="18796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800100" y="1824698"/>
            <a:ext cx="7543800" cy="18796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79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5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5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5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5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5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5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5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5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5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5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5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5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5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5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5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5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5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5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5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5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5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5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5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5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5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5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5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5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0.xml"/><Relationship Id="rId1" Type="http://schemas.openxmlformats.org/officeDocument/2006/relationships/slideLayout" Target="../slideLayouts/slideLayout5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1.xml"/><Relationship Id="rId1" Type="http://schemas.openxmlformats.org/officeDocument/2006/relationships/slideLayout" Target="../slideLayouts/slideLayout5.xml"/></Relationships>
</file>

<file path=ppt/slides/_rels/slide5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2.xml"/><Relationship Id="rId1" Type="http://schemas.openxmlformats.org/officeDocument/2006/relationships/slideLayout" Target="../slideLayouts/slideLayout5.xml"/></Relationships>
</file>

<file path=ppt/slides/_rels/slide5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3.xml"/><Relationship Id="rId1" Type="http://schemas.openxmlformats.org/officeDocument/2006/relationships/slideLayout" Target="../slideLayouts/slideLayout5.xml"/></Relationships>
</file>

<file path=ppt/slides/_rels/slide5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4.xml"/><Relationship Id="rId1" Type="http://schemas.openxmlformats.org/officeDocument/2006/relationships/slideLayout" Target="../slideLayouts/slideLayout5.xml"/></Relationships>
</file>

<file path=ppt/slides/_rels/slide5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5.xml"/><Relationship Id="rId1" Type="http://schemas.openxmlformats.org/officeDocument/2006/relationships/slideLayout" Target="../slideLayouts/slideLayout5.xml"/></Relationships>
</file>

<file path=ppt/slides/_rels/slide5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6.xml"/><Relationship Id="rId1" Type="http://schemas.openxmlformats.org/officeDocument/2006/relationships/slideLayout" Target="../slideLayouts/slideLayout5.xml"/></Relationships>
</file>

<file path=ppt/slides/_rels/slide5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7.xml"/><Relationship Id="rId1" Type="http://schemas.openxmlformats.org/officeDocument/2006/relationships/slideLayout" Target="../slideLayouts/slideLayout5.xml"/></Relationships>
</file>

<file path=ppt/slides/_rels/slide5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8.xml"/><Relationship Id="rId1" Type="http://schemas.openxmlformats.org/officeDocument/2006/relationships/slideLayout" Target="../slideLayouts/slideLayout5.xml"/></Relationships>
</file>

<file path=ppt/slides/_rels/slide5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9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6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0.xml"/><Relationship Id="rId1" Type="http://schemas.openxmlformats.org/officeDocument/2006/relationships/slideLayout" Target="../slideLayouts/slideLayout5.xml"/></Relationships>
</file>

<file path=ppt/slides/_rels/slide6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1.xml"/><Relationship Id="rId1" Type="http://schemas.openxmlformats.org/officeDocument/2006/relationships/slideLayout" Target="../slideLayouts/slideLayout5.xml"/></Relationships>
</file>

<file path=ppt/slides/_rels/slide6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2.xml"/><Relationship Id="rId1" Type="http://schemas.openxmlformats.org/officeDocument/2006/relationships/slideLayout" Target="../slideLayouts/slideLayout5.xml"/></Relationships>
</file>

<file path=ppt/slides/_rels/slide6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3.xml"/><Relationship Id="rId1" Type="http://schemas.openxmlformats.org/officeDocument/2006/relationships/slideLayout" Target="../slideLayouts/slideLayout5.xml"/></Relationships>
</file>

<file path=ppt/slides/_rels/slide6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4.xml"/><Relationship Id="rId1" Type="http://schemas.openxmlformats.org/officeDocument/2006/relationships/slideLayout" Target="../slideLayouts/slideLayout5.xml"/></Relationships>
</file>

<file path=ppt/slides/_rels/slide6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5.xml"/><Relationship Id="rId1" Type="http://schemas.openxmlformats.org/officeDocument/2006/relationships/slideLayout" Target="../slideLayouts/slideLayout5.xml"/></Relationships>
</file>

<file path=ppt/slides/_rels/slide6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6.xml"/><Relationship Id="rId1" Type="http://schemas.openxmlformats.org/officeDocument/2006/relationships/slideLayout" Target="../slideLayouts/slideLayout5.xml"/></Relationships>
</file>

<file path=ppt/slides/_rels/slide6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7.xml"/><Relationship Id="rId1" Type="http://schemas.openxmlformats.org/officeDocument/2006/relationships/slideLayout" Target="../slideLayouts/slideLayout5.xml"/></Relationships>
</file>

<file path=ppt/slides/_rels/slide6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8.xml"/><Relationship Id="rId1" Type="http://schemas.openxmlformats.org/officeDocument/2006/relationships/slideLayout" Target="../slideLayouts/slideLayout5.xml"/></Relationships>
</file>

<file path=ppt/slides/_rels/slide6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9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5.xml"/></Relationships>
</file>

<file path=ppt/slides/_rels/slide7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0.xml"/><Relationship Id="rId1" Type="http://schemas.openxmlformats.org/officeDocument/2006/relationships/slideLayout" Target="../slideLayouts/slideLayout5.xml"/></Relationships>
</file>

<file path=ppt/slides/_rels/slide7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1.xml"/><Relationship Id="rId1" Type="http://schemas.openxmlformats.org/officeDocument/2006/relationships/slideLayout" Target="../slideLayouts/slideLayout5.xml"/></Relationships>
</file>

<file path=ppt/slides/_rels/slide7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2.xml"/><Relationship Id="rId1" Type="http://schemas.openxmlformats.org/officeDocument/2006/relationships/slideLayout" Target="../slideLayouts/slideLayout5.xml"/></Relationships>
</file>

<file path=ppt/slides/_rels/slide7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3.xml"/><Relationship Id="rId1" Type="http://schemas.openxmlformats.org/officeDocument/2006/relationships/slideLayout" Target="../slideLayouts/slideLayout5.xml"/></Relationships>
</file>

<file path=ppt/slides/_rels/slide7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4.xml"/><Relationship Id="rId1" Type="http://schemas.openxmlformats.org/officeDocument/2006/relationships/slideLayout" Target="../slideLayouts/slideLayout5.xml"/></Relationships>
</file>

<file path=ppt/slides/_rels/slide7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5.xml"/><Relationship Id="rId1" Type="http://schemas.openxmlformats.org/officeDocument/2006/relationships/slideLayout" Target="../slideLayouts/slideLayout2.xml"/></Relationships>
</file>

<file path=ppt/slides/_rels/slide7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6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 rot="21180000">
            <a:off x="674050" y="5134009"/>
            <a:ext cx="1005241" cy="88485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6865"/>
              </a:lnSpc>
            </a:pPr>
            <a:r>
              <a:rPr sz="5800" b="1" i="1" spc="610" dirty="0">
                <a:solidFill>
                  <a:srgbClr val="FFFFFF"/>
                </a:solidFill>
                <a:latin typeface="Yu Gothic UI Semibold"/>
                <a:cs typeface="Yu Gothic UI Semibold"/>
              </a:rPr>
              <a:t>3</a:t>
            </a:r>
            <a:endParaRPr sz="5800" dirty="0">
              <a:latin typeface="Yu Gothic UI Semibold"/>
              <a:cs typeface="Yu Gothic UI Semibold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2087299" y="3006899"/>
            <a:ext cx="3683000" cy="55143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315"/>
              </a:lnSpc>
            </a:pPr>
            <a:r>
              <a:rPr sz="3600" dirty="0" err="1" smtClean="0">
                <a:solidFill>
                  <a:srgbClr val="231F20"/>
                </a:solidFill>
                <a:latin typeface="標楷體"/>
                <a:cs typeface="標楷體"/>
              </a:rPr>
              <a:t>我最亲的家「人</a:t>
            </a:r>
            <a:r>
              <a:rPr sz="3600" dirty="0" smtClean="0">
                <a:solidFill>
                  <a:srgbClr val="231F20"/>
                </a:solidFill>
                <a:latin typeface="標楷體"/>
                <a:cs typeface="標楷體"/>
              </a:rPr>
              <a:t>」</a:t>
            </a:r>
            <a:endParaRPr sz="3600" dirty="0">
              <a:latin typeface="標楷體"/>
              <a:cs typeface="標楷體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2099299" y="3692041"/>
            <a:ext cx="2768600" cy="304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870"/>
              </a:lnSpc>
            </a:pPr>
            <a:r>
              <a:rPr sz="2400" b="1" spc="-20" dirty="0">
                <a:solidFill>
                  <a:srgbClr val="075295"/>
                </a:solidFill>
                <a:latin typeface="Times New Roman"/>
                <a:cs typeface="Times New Roman"/>
              </a:rPr>
              <a:t>My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 Closes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t </a:t>
            </a:r>
            <a:r>
              <a:rPr sz="2400" b="1" spc="-15" dirty="0">
                <a:solidFill>
                  <a:srgbClr val="075295"/>
                </a:solidFill>
                <a:latin typeface="Times New Roman"/>
                <a:cs typeface="Times New Roman"/>
              </a:rPr>
              <a:t>“Family”</a:t>
            </a:r>
            <a:endParaRPr sz="2400" dirty="0">
              <a:latin typeface="Times New Roman"/>
              <a:cs typeface="Times New Roman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2099299" y="2354999"/>
            <a:ext cx="1168400" cy="46166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3600"/>
              </a:lnSpc>
            </a:pPr>
            <a:r>
              <a:rPr sz="3000" dirty="0" err="1" smtClean="0">
                <a:solidFill>
                  <a:srgbClr val="31377D"/>
                </a:solidFill>
                <a:latin typeface="標楷體"/>
                <a:cs typeface="標楷體"/>
              </a:rPr>
              <a:t>第七课</a:t>
            </a:r>
            <a:endParaRPr sz="3000" dirty="0">
              <a:latin typeface="標楷體"/>
              <a:cs typeface="標楷體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I-9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领养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lǐngyǎng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012314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adopt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I-10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只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99173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(M) measure word for animals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87440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2394585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可爱</a:t>
            </a:r>
            <a:endParaRPr sz="14800" dirty="0">
              <a:latin typeface="標楷體"/>
              <a:cs typeface="標楷體"/>
            </a:endParaRPr>
          </a:p>
          <a:p>
            <a:pPr marR="23945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kě’ài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52654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cute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I-12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孤单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gūdān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6563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lonely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I-13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牠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tā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5539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it (animals)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I-14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脏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zāng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61734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dirty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I-15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洗澡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xǐzǎo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50964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2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-sep) to take a bath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I-16</a:t>
            </a:r>
            <a:endParaRPr sz="30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养</a:t>
            </a:r>
            <a:endParaRPr sz="14800" dirty="0">
              <a:latin typeface="標楷體"/>
              <a:cs typeface="標楷體"/>
            </a:endParaRPr>
          </a:p>
          <a:p>
            <a:pPr marL="63500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yǎng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26453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raise, to keep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I-17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乱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luàn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884034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(Adv) arbitraril</a:t>
            </a:r>
            <a:r>
              <a:rPr sz="3200" spc="-215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without rhyme or reason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I-18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咬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yǎo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71894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bite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1593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</a:t>
            </a:r>
            <a:endParaRPr sz="3000" dirty="0">
              <a:latin typeface="Times New Roman"/>
              <a:cs typeface="Times New Roman"/>
            </a:endParaRPr>
          </a:p>
          <a:p>
            <a:pPr marR="324612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亲</a:t>
            </a:r>
            <a:endParaRPr sz="14800" dirty="0">
              <a:latin typeface="標楷體"/>
              <a:cs typeface="標楷體"/>
            </a:endParaRPr>
          </a:p>
          <a:p>
            <a:pPr marR="32461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qīn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22236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close (as of familial relationship)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I-19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打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dǎ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51802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hit, beat, smack, slap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I-20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分手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fēnshǒu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791527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(Vp) to break up (said of romantic relationships)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I-21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紧张</a:t>
            </a:r>
            <a:endParaRPr sz="14800" dirty="0">
              <a:latin typeface="標楷體"/>
              <a:cs typeface="標楷體"/>
            </a:endParaRPr>
          </a:p>
          <a:p>
            <a:pPr marR="240220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jǐnzhāng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68465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tense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I-22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减轻</a:t>
            </a:r>
            <a:endParaRPr sz="14800" dirty="0">
              <a:latin typeface="標楷體"/>
              <a:cs typeface="標楷體"/>
            </a:endParaRPr>
          </a:p>
          <a:p>
            <a:pPr marR="24009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jiǎnqīng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1920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reduce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I-23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送</a:t>
            </a:r>
            <a:endParaRPr sz="14800" dirty="0">
              <a:latin typeface="標楷體"/>
              <a:cs typeface="標楷體"/>
            </a:endParaRPr>
          </a:p>
          <a:p>
            <a:pPr marR="3342004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sòng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0408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take to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I-24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美容院</a:t>
            </a:r>
            <a:endParaRPr sz="14800" dirty="0">
              <a:latin typeface="標楷體"/>
              <a:cs typeface="標楷體"/>
            </a:endParaRPr>
          </a:p>
          <a:p>
            <a:pPr marR="146240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měiróngyuàn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73431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beauty salon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I-25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推车</a:t>
            </a:r>
            <a:endParaRPr sz="14800" dirty="0">
              <a:latin typeface="標楷體"/>
              <a:cs typeface="標楷體"/>
            </a:endParaRPr>
          </a:p>
          <a:p>
            <a:pPr marR="24009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tuīchē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427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stroller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I-26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主人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zhǔrén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97751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maste</a:t>
            </a:r>
            <a:r>
              <a:rPr sz="3200" spc="-130" dirty="0">
                <a:solidFill>
                  <a:srgbClr val="231F20"/>
                </a:solidFill>
                <a:latin typeface="Times New Roman"/>
                <a:cs typeface="Times New Roman"/>
              </a:rPr>
              <a:t>r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owner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I-27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相处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xiāngchǔ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7620634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1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i) to get along (with), to spend time together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492648" y="942851"/>
            <a:ext cx="5381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I-28</a:t>
            </a:r>
            <a:endParaRPr sz="3000" dirty="0">
              <a:latin typeface="Times New Roman"/>
              <a:cs typeface="Times New Roman"/>
            </a:endParaRPr>
          </a:p>
          <a:p>
            <a:pPr marR="3215005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生</a:t>
            </a:r>
            <a:endParaRPr sz="14800" dirty="0">
              <a:latin typeface="標楷體"/>
              <a:cs typeface="標楷體"/>
            </a:endParaRPr>
          </a:p>
          <a:p>
            <a:pPr marR="321500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shēng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99859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give birth, to bear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爷爷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yéye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30784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grandpa (father's side)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I-29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宠物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chǒngwù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18808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pet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I-30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单身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dānshēn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72351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to be single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I-31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医院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yīyuàn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97866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hospital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I-32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意见</a:t>
            </a:r>
            <a:endParaRPr sz="14800" dirty="0">
              <a:latin typeface="標楷體"/>
              <a:cs typeface="標楷體"/>
            </a:endParaRPr>
          </a:p>
          <a:p>
            <a:pPr marR="24009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yìjiàn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875404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suggestion, opinion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I-33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建立</a:t>
            </a:r>
            <a:endParaRPr sz="14800" dirty="0">
              <a:latin typeface="標楷體"/>
              <a:cs typeface="標楷體"/>
            </a:endParaRPr>
          </a:p>
          <a:p>
            <a:pPr marR="24009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jiànlì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53174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establish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I-34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散步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sànbù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59981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2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-sep) to take a walk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I-35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家庭</a:t>
            </a:r>
            <a:endParaRPr sz="14800" dirty="0">
              <a:latin typeface="標楷體"/>
              <a:cs typeface="標楷體"/>
            </a:endParaRPr>
          </a:p>
          <a:p>
            <a:pPr marR="24009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jiātíng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75260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family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04591" y="942851"/>
            <a:ext cx="6269990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I-36</a:t>
            </a:r>
            <a:endParaRPr sz="3000" dirty="0">
              <a:latin typeface="Times New Roman"/>
              <a:cs typeface="Times New Roman"/>
            </a:endParaRPr>
          </a:p>
          <a:p>
            <a:pPr marR="232664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真正</a:t>
            </a:r>
            <a:endParaRPr sz="14800" dirty="0">
              <a:latin typeface="標楷體"/>
              <a:cs typeface="標楷體"/>
            </a:endParaRPr>
          </a:p>
          <a:p>
            <a:pPr marR="232600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zhēnzhèng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46087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(Vs-attr) real, true, genuine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I-37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幸福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xìngfú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03288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happyiness, blessing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I-38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跌倒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  <a:tabLst>
                <a:tab pos="13455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dié	dǎo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498090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to fall down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邻居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línjū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13614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neighbor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578917" y="942851"/>
            <a:ext cx="6295390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I-39</a:t>
            </a:r>
            <a:endParaRPr sz="3000" dirty="0">
              <a:latin typeface="Times New Roman"/>
              <a:cs typeface="Times New Roman"/>
            </a:endParaRPr>
          </a:p>
          <a:p>
            <a:pPr marR="230124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当成</a:t>
            </a:r>
            <a:endParaRPr sz="14800" dirty="0">
              <a:latin typeface="標楷體"/>
              <a:cs typeface="標楷體"/>
            </a:endParaRPr>
          </a:p>
          <a:p>
            <a:pPr marR="230060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dāngchéng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986655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to conside</a:t>
            </a:r>
            <a:r>
              <a:rPr sz="3200" spc="-130" dirty="0">
                <a:solidFill>
                  <a:srgbClr val="231F20"/>
                </a:solidFill>
                <a:latin typeface="Times New Roman"/>
                <a:cs typeface="Times New Roman"/>
              </a:rPr>
              <a:t>r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view as, regard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I-40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忍不住</a:t>
            </a:r>
            <a:endParaRPr sz="14800" dirty="0">
              <a:latin typeface="標楷體"/>
              <a:cs typeface="標楷體"/>
            </a:endParaRPr>
          </a:p>
          <a:p>
            <a:pPr marR="14617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rěnbúzhù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470650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to be beyond the limits of endurance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多元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duōyuán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61899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(Vs-attr) diverse, diversiﬁed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阿姨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āyí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26339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aunt (mother's sisters)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</a:t>
            </a:r>
            <a:endParaRPr sz="30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先生</a:t>
            </a:r>
            <a:endParaRPr sz="14800" dirty="0">
              <a:latin typeface="標楷體"/>
              <a:cs typeface="標楷體"/>
            </a:endParaRPr>
          </a:p>
          <a:p>
            <a:pPr marL="38100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xiānshēng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0459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husband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下班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xiàbān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732529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2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-sep) to get oﬀ work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228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II-5</a:t>
            </a:r>
            <a:endParaRPr sz="3000" dirty="0">
              <a:latin typeface="Times New Roman"/>
              <a:cs typeface="Times New Roman"/>
            </a:endParaRPr>
          </a:p>
          <a:p>
            <a:pPr marR="33096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改</a:t>
            </a:r>
            <a:endParaRPr sz="14800" dirty="0">
              <a:latin typeface="標楷體"/>
              <a:cs typeface="標楷體"/>
            </a:endParaRPr>
          </a:p>
          <a:p>
            <a:pPr marR="33096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gǎi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08063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correct, check (homework)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II-6</a:t>
            </a:r>
            <a:endParaRPr sz="30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公公</a:t>
            </a:r>
            <a:endParaRPr sz="14800" dirty="0">
              <a:latin typeface="標楷體"/>
              <a:cs typeface="標楷體"/>
            </a:endParaRPr>
          </a:p>
          <a:p>
            <a:pPr marL="63500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gōnggōng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0050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fathe</a:t>
            </a:r>
            <a:r>
              <a:rPr sz="3200" spc="-65" dirty="0">
                <a:solidFill>
                  <a:srgbClr val="231F20"/>
                </a:solidFill>
                <a:latin typeface="Times New Roman"/>
                <a:cs typeface="Times New Roman"/>
              </a:rPr>
              <a:t>r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-in-law (of a female)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228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II-7</a:t>
            </a:r>
            <a:endParaRPr sz="30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全</a:t>
            </a:r>
            <a:endParaRPr sz="14800" dirty="0">
              <a:latin typeface="標楷體"/>
              <a:cs typeface="標楷體"/>
            </a:endParaRPr>
          </a:p>
          <a:p>
            <a:pPr marL="63500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quán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32181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(Adv) completel</a:t>
            </a:r>
            <a:r>
              <a:rPr sz="3200" spc="-215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entirely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228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II-8</a:t>
            </a:r>
            <a:endParaRPr sz="3000" dirty="0">
              <a:latin typeface="Times New Roman"/>
              <a:cs typeface="Times New Roman"/>
            </a:endParaRPr>
          </a:p>
          <a:p>
            <a:pPr marR="33096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靠</a:t>
            </a:r>
            <a:endParaRPr sz="14800" dirty="0">
              <a:latin typeface="標楷體"/>
              <a:cs typeface="標楷體"/>
            </a:endParaRPr>
          </a:p>
          <a:p>
            <a:pPr marR="33096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kào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13385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depend on, rely 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1593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I-4</a:t>
            </a:r>
            <a:endParaRPr sz="3000" dirty="0">
              <a:latin typeface="Times New Roman"/>
              <a:cs typeface="Times New Roman"/>
            </a:endParaRPr>
          </a:p>
          <a:p>
            <a:pPr marR="32461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狗</a:t>
            </a:r>
            <a:endParaRPr sz="14800" dirty="0">
              <a:latin typeface="標楷體"/>
              <a:cs typeface="標楷體"/>
            </a:endParaRPr>
          </a:p>
          <a:p>
            <a:pPr marR="32461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gǒu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30111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dog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II-9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单亲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dānqīn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6144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(Vs-attr) single parent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II-10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贵族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guìzú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64490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nobilit</a:t>
            </a:r>
            <a:r>
              <a:rPr sz="3200" spc="-210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aristocrat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0940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2458085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时代</a:t>
            </a:r>
            <a:endParaRPr sz="14800" dirty="0">
              <a:latin typeface="標楷體"/>
              <a:cs typeface="標楷體"/>
            </a:endParaRPr>
          </a:p>
          <a:p>
            <a:pPr marR="24580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shídài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09562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period, time of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543547" y="942851"/>
            <a:ext cx="53943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II-12</a:t>
            </a:r>
            <a:endParaRPr sz="3000" dirty="0">
              <a:latin typeface="Times New Roman"/>
              <a:cs typeface="Times New Roman"/>
            </a:endParaRPr>
          </a:p>
          <a:p>
            <a:pPr marR="3329304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强</a:t>
            </a:r>
            <a:endParaRPr sz="14800" dirty="0">
              <a:latin typeface="標楷體"/>
              <a:cs typeface="標楷體"/>
            </a:endParaRPr>
          </a:p>
          <a:p>
            <a:pPr marR="33286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qiáng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6563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strong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554720" cy="505396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II-13</a:t>
            </a:r>
            <a:endParaRPr sz="3000" dirty="0">
              <a:latin typeface="Times New Roman"/>
              <a:cs typeface="Times New Roman"/>
            </a:endParaRPr>
          </a:p>
          <a:p>
            <a:pPr marR="16891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追</a:t>
            </a:r>
            <a:endParaRPr sz="14800" dirty="0">
              <a:latin typeface="標楷體"/>
              <a:cs typeface="標楷體"/>
            </a:endParaRPr>
          </a:p>
          <a:p>
            <a:pPr marR="16827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zhuī</a:t>
            </a:r>
            <a:endParaRPr sz="72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815"/>
              </a:spcBef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go after someone trying to establish a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925017"/>
            <a:ext cx="470979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relationship of love, to chase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II-14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自由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zìyóu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4808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free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II-15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独立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dúlì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83591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independent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II-16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安排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ānpái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03225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handle, to arrange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II-17</a:t>
            </a:r>
            <a:endParaRPr sz="30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享受</a:t>
            </a:r>
            <a:endParaRPr sz="14800" dirty="0">
              <a:latin typeface="標楷體"/>
              <a:cs typeface="標楷體"/>
            </a:endParaRPr>
          </a:p>
          <a:p>
            <a:pPr marL="12700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xiǎngshòu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8346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(Vst) to enjoy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II-18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身边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shēnbiān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77368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by one's side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1593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I-5</a:t>
            </a:r>
            <a:endParaRPr sz="3000" dirty="0">
              <a:latin typeface="Times New Roman"/>
              <a:cs typeface="Times New Roman"/>
            </a:endParaRPr>
          </a:p>
          <a:p>
            <a:pPr marR="32461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叫</a:t>
            </a:r>
            <a:endParaRPr sz="14800" dirty="0">
              <a:latin typeface="標楷體"/>
              <a:cs typeface="標楷體"/>
            </a:endParaRPr>
          </a:p>
          <a:p>
            <a:pPr marR="32461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jiào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920239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1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i) to bark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II-19</a:t>
            </a:r>
            <a:endParaRPr sz="3000" dirty="0">
              <a:latin typeface="Times New Roman"/>
              <a:cs typeface="Times New Roman"/>
            </a:endParaRPr>
          </a:p>
          <a:p>
            <a:pPr marR="34048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伴</a:t>
            </a:r>
            <a:endParaRPr sz="14800" dirty="0">
              <a:latin typeface="標楷體"/>
              <a:cs typeface="標楷體"/>
            </a:endParaRPr>
          </a:p>
          <a:p>
            <a:pPr marR="34048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49745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companion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II-20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同居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tóngjū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723582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1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i) to live together (as a couple), to cohabit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554720" cy="505396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II-21</a:t>
            </a:r>
            <a:endParaRPr sz="3000" dirty="0">
              <a:latin typeface="Times New Roman"/>
              <a:cs typeface="Times New Roman"/>
            </a:endParaRPr>
          </a:p>
          <a:p>
            <a:pPr marR="16891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成家</a:t>
            </a:r>
            <a:endParaRPr sz="14800" dirty="0">
              <a:latin typeface="標楷體"/>
              <a:cs typeface="標楷體"/>
            </a:endParaRPr>
          </a:p>
          <a:p>
            <a:pPr marR="16827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chéngjiā</a:t>
            </a:r>
            <a:endParaRPr sz="72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815"/>
              </a:spcBef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(Vp) to set up a famil</a:t>
            </a:r>
            <a:r>
              <a:rPr sz="3200" spc="-215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to marry (from the male's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925017"/>
            <a:ext cx="201168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perspective)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II-22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负担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fùdān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00773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bear (a burden, responsibility)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II-23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养家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yǎngjiā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05079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2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-sep) to support one's family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II-24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责任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zérèn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90449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responsibility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II-25</a:t>
            </a:r>
            <a:endParaRPr sz="3000" dirty="0">
              <a:latin typeface="Times New Roman"/>
              <a:cs typeface="Times New Roman"/>
            </a:endParaRPr>
          </a:p>
          <a:p>
            <a:pPr marR="340487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乱</a:t>
            </a:r>
            <a:endParaRPr sz="14800" dirty="0">
              <a:latin typeface="標楷體"/>
              <a:cs typeface="標楷體"/>
            </a:endParaRPr>
          </a:p>
          <a:p>
            <a:pPr marR="34048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luàn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3987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to be in turmoil, be in chaos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554720" cy="516038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II-26</a:t>
            </a:r>
            <a:endParaRPr sz="3000" dirty="0">
              <a:latin typeface="Times New Roman"/>
              <a:cs typeface="Times New Roman"/>
            </a:endParaRPr>
          </a:p>
          <a:p>
            <a:pPr marR="16891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教养</a:t>
            </a:r>
            <a:endParaRPr sz="14800" dirty="0">
              <a:latin typeface="標楷體"/>
              <a:cs typeface="標楷體"/>
            </a:endParaRPr>
          </a:p>
          <a:p>
            <a:pPr marR="16827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jiàoyǎng</a:t>
            </a:r>
            <a:endParaRPr sz="72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815"/>
              </a:spcBef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raise, bring up, train, educate (one's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925017"/>
            <a:ext cx="149288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children)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II-27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接受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jiēshòu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14693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accept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II-28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组成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zǔchéng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9928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form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395970" cy="505396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I-6</a:t>
            </a:r>
            <a:endParaRPr sz="3000" dirty="0">
              <a:latin typeface="Times New Roman"/>
              <a:cs typeface="Times New Roman"/>
            </a:endParaRPr>
          </a:p>
          <a:p>
            <a:pPr marR="1016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嗯</a:t>
            </a:r>
            <a:endParaRPr sz="14800" dirty="0">
              <a:latin typeface="標楷體"/>
              <a:cs typeface="標楷體"/>
            </a:endParaRPr>
          </a:p>
          <a:p>
            <a:pPr marR="1016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en</a:t>
            </a:r>
            <a:endParaRPr sz="72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815"/>
              </a:spcBef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(Ptc) an interjection indicating the speaker's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925017"/>
            <a:ext cx="171831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agreement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II-29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道德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dàodé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79768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moral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II-30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因此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yīncǐ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21945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(Conj) therefore, so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II-31</a:t>
            </a:r>
            <a:endParaRPr sz="30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完整</a:t>
            </a:r>
            <a:endParaRPr sz="14800" dirty="0">
              <a:latin typeface="標楷體"/>
              <a:cs typeface="標楷體"/>
            </a:endParaRPr>
          </a:p>
          <a:p>
            <a:pPr marL="38735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wánzhěng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98030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complete, integral, whole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II-32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美真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Měizhēn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037965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female person's name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II-33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家华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Jiāhuá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721735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male person's name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body" idx="1"/>
          </p:nvPr>
        </p:nvSpPr>
        <p:spPr>
          <a:xfrm>
            <a:off x="800100" y="1824698"/>
            <a:ext cx="7543800" cy="216572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7750"/>
              </a:lnSpc>
            </a:pPr>
            <a:r>
              <a:rPr dirty="0" err="1" smtClean="0"/>
              <a:t>风云人物</a:t>
            </a:r>
            <a:endParaRPr dirty="0"/>
          </a:p>
        </p:txBody>
      </p:sp>
      <p:sp>
        <p:nvSpPr>
          <p:cNvPr id="5" name="object 5"/>
          <p:cNvSpPr txBox="1"/>
          <p:nvPr/>
        </p:nvSpPr>
        <p:spPr>
          <a:xfrm>
            <a:off x="383299" y="5925017"/>
            <a:ext cx="110934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person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3967923"/>
            <a:ext cx="7289165" cy="201803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433195">
              <a:lnSpc>
                <a:spcPct val="100000"/>
              </a:lnSpc>
              <a:tabLst>
                <a:tab pos="4658360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fēngyún	rénwù</a:t>
            </a:r>
            <a:endParaRPr sz="7200" dirty="0">
              <a:latin typeface="Times New Roman"/>
              <a:cs typeface="Times New Roman"/>
            </a:endParaRPr>
          </a:p>
          <a:p>
            <a:pPr marL="520700" indent="-508000">
              <a:lnSpc>
                <a:spcPts val="3835"/>
              </a:lnSpc>
              <a:spcBef>
                <a:spcPts val="4815"/>
              </a:spcBef>
              <a:buClr>
                <a:srgbClr val="231F20"/>
              </a:buClr>
              <a:buFont typeface=""/>
              <a:buChar char="·"/>
              <a:tabLst>
                <a:tab pos="520700" algn="l"/>
              </a:tabLst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mover and shake</a:t>
            </a:r>
            <a:r>
              <a:rPr sz="3200" spc="-130" dirty="0">
                <a:solidFill>
                  <a:srgbClr val="231F20"/>
                </a:solidFill>
                <a:latin typeface="Times New Roman"/>
                <a:cs typeface="Times New Roman"/>
              </a:rPr>
              <a:t>r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popular and inﬂuential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II-34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554720" cy="516038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II-35</a:t>
            </a:r>
            <a:endParaRPr sz="3000" dirty="0">
              <a:latin typeface="Times New Roman"/>
              <a:cs typeface="Times New Roman"/>
            </a:endParaRPr>
          </a:p>
          <a:p>
            <a:pPr marR="16891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下决心</a:t>
            </a:r>
            <a:endParaRPr sz="14800" dirty="0">
              <a:latin typeface="標楷體"/>
              <a:cs typeface="標楷體"/>
            </a:endParaRPr>
          </a:p>
          <a:p>
            <a:pPr marR="168275" algn="ctr">
              <a:lnSpc>
                <a:spcPct val="100000"/>
              </a:lnSpc>
              <a:spcBef>
                <a:spcPts val="655"/>
              </a:spcBef>
              <a:tabLst>
                <a:tab pos="13455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xià	juéxīn</a:t>
            </a:r>
            <a:endParaRPr sz="7200" dirty="0">
              <a:latin typeface="Times New Roman"/>
              <a:cs typeface="Times New Roman"/>
            </a:endParaRPr>
          </a:p>
          <a:p>
            <a:pPr marL="520700" indent="-508000">
              <a:lnSpc>
                <a:spcPct val="100000"/>
              </a:lnSpc>
              <a:spcBef>
                <a:spcPts val="4815"/>
              </a:spcBef>
              <a:buClr>
                <a:srgbClr val="231F20"/>
              </a:buClr>
              <a:buFont typeface=""/>
              <a:buChar char="·"/>
              <a:tabLst>
                <a:tab pos="520700" algn="l"/>
              </a:tabLst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to resolve oneself, make up one's mind (to do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925017"/>
            <a:ext cx="185420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something)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I-7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奶奶</a:t>
            </a:r>
            <a:endParaRPr sz="14800" dirty="0">
              <a:latin typeface="標楷體"/>
              <a:cs typeface="標楷體"/>
            </a:endParaRPr>
          </a:p>
          <a:p>
            <a:pPr marR="230695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nǎinai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4208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grandma (father's side)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I-8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过世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guòshì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51116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(Vp) to die, pass away (honoriﬁc)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</TotalTime>
  <Words>746</Words>
  <Application>Microsoft Office PowerPoint</Application>
  <PresentationFormat>如螢幕大小 (4:3)</PresentationFormat>
  <Paragraphs>310</Paragraphs>
  <Slides>76</Slides>
  <Notes>76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76</vt:i4>
      </vt:variant>
    </vt:vector>
  </HeadingPairs>
  <TitlesOfParts>
    <vt:vector size="81" baseType="lpstr">
      <vt:lpstr>Yu Gothic UI Semibold</vt:lpstr>
      <vt:lpstr>標楷體</vt:lpstr>
      <vt:lpstr>Calibri</vt:lpstr>
      <vt:lpstr>Times New Roman</vt:lpstr>
      <vt:lpstr>Office Theme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2</cp:revision>
  <dcterms:created xsi:type="dcterms:W3CDTF">2017-05-11T17:03:32Z</dcterms:created>
  <dcterms:modified xsi:type="dcterms:W3CDTF">2018-04-18T09:20:26Z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2017-05-11T00:00:00Z</vt:filetime>
  </property>
  <property fmtid="{D5CDD505-2E9C-101B-9397-08002B2CF9AE}" pid="3" name="LastSaved">
    <vt:filetime>2017-05-11T00:00:00Z</vt:filetime>
  </property>
</Properties>
</file>